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148" d="100"/>
          <a:sy n="148" d="100"/>
        </p:scale>
        <p:origin x="-800" y="-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58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23.png"/><Relationship Id="rId10" Type="http://schemas.openxmlformats.org/officeDocument/2006/relationships/image" Target="../media/image95.png"/><Relationship Id="rId4" Type="http://schemas.openxmlformats.org/officeDocument/2006/relationships/image" Target="../media/image22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21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1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2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81250" cy="23812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4000500"/>
            <a:ext cx="1905000" cy="1905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5715000"/>
            <a:ext cx="1428750" cy="1428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10287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175" y="1714500"/>
            <a:ext cx="20002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5257800"/>
            <a:ext cx="285750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250" y="4572000"/>
            <a:ext cx="285750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4114800"/>
            <a:ext cx="2857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5625" y="2743200"/>
            <a:ext cx="25717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9750" y="3290888"/>
            <a:ext cx="952500" cy="476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78300" y="4367213"/>
            <a:ext cx="1611213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30700" y="4471988"/>
            <a:ext cx="1714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1913" y="4367213"/>
            <a:ext cx="884783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94313" y="4471988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9096" y="4367213"/>
            <a:ext cx="877491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31496" y="4471988"/>
            <a:ext cx="17145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08987" y="4367213"/>
            <a:ext cx="804714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61387" y="4471988"/>
            <a:ext cx="11430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2147888"/>
            <a:ext cx="10972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CORPORATE EQUIPMENT ALLOCATION SYSTEM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609600" y="3567113"/>
            <a:ext cx="109728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RITIK JANARDHAN KOLI</a:t>
            </a:r>
            <a:endParaRPr lang="en-US" sz="2250" dirty="0"/>
          </a:p>
        </p:txBody>
      </p:sp>
      <p:sp>
        <p:nvSpPr>
          <p:cNvPr id="24" name="Text 2"/>
          <p:cNvSpPr/>
          <p:nvPr/>
        </p:nvSpPr>
        <p:spPr>
          <a:xfrm>
            <a:off x="3617178" y="4367213"/>
            <a:ext cx="1933456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Play Framework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5541913" y="4367213"/>
            <a:ext cx="884783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Kafka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6579096" y="4367213"/>
            <a:ext cx="877491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Akka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7608987" y="4367213"/>
            <a:ext cx="804714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Slick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76400"/>
            <a:ext cx="5334000" cy="392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905000"/>
            <a:ext cx="4876800" cy="419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9431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5146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1242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733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3434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53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676400"/>
            <a:ext cx="5334000" cy="3924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905000"/>
            <a:ext cx="4876800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9431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514600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1242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3733800"/>
            <a:ext cx="13335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953000"/>
            <a:ext cx="13335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&amp; FUTURE SCOPE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1181100" y="1905000"/>
            <a:ext cx="48768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0E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Conclusions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1104900" y="24765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event-driven architecture using Kafka for efficient communication between system components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104900" y="30861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 actors enabled reliable and scalable processing of equipment allocation events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104900" y="36957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Framework REST API provided clean interface for CRUD operations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04900" y="43053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Slick ORM ensured type-safe database operations with MySQL persistence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1104900" y="49149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notifications via SMTP improved communication and reduced manual follow-ups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6819900" y="1905000"/>
            <a:ext cx="48768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0E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Scope</a:t>
            </a:r>
            <a:endParaRPr lang="en-US" sz="1800" dirty="0"/>
          </a:p>
        </p:txBody>
      </p:sp>
      <p:sp>
        <p:nvSpPr>
          <p:cNvPr id="29" name="Text 8"/>
          <p:cNvSpPr/>
          <p:nvPr/>
        </p:nvSpPr>
        <p:spPr>
          <a:xfrm>
            <a:off x="6724650" y="24765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equipment tracking using RFID technology for real-time location monitoring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724650" y="30861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machine learning capabilities for equipment demand forecasting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6724650" y="36957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mobile application for equipment request and allocation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6724650" y="43053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resource optimization algorithms to maximize equipment utilization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6724650" y="4914900"/>
            <a:ext cx="4629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analytics dashboard for equipment usage patterns and insights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11601450" y="6429375"/>
            <a:ext cx="43434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/ 11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250"/>
            <a:ext cx="1428750" cy="1905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750" y="5715000"/>
            <a:ext cx="1428750" cy="1428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3048000"/>
            <a:ext cx="3810000" cy="3810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9750" y="1809750"/>
            <a:ext cx="952500" cy="38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2876550"/>
            <a:ext cx="4267200" cy="1790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1688" y="3105150"/>
            <a:ext cx="428625" cy="533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5988" y="3219450"/>
            <a:ext cx="200025" cy="3048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2667000" y="1085850"/>
            <a:ext cx="6858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500" dirty="0"/>
          </a:p>
        </p:txBody>
      </p:sp>
      <p:sp>
        <p:nvSpPr>
          <p:cNvPr id="14" name="Text 1"/>
          <p:cNvSpPr/>
          <p:nvPr/>
        </p:nvSpPr>
        <p:spPr>
          <a:xfrm>
            <a:off x="2667000" y="2152650"/>
            <a:ext cx="6858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your attention to the Corporate Equipment Allocation System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3810000" y="3790950"/>
            <a:ext cx="457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RITIK JANARDHAN KOLI</a:t>
            </a:r>
            <a:endParaRPr lang="en-US" sz="1500" dirty="0"/>
          </a:p>
        </p:txBody>
      </p:sp>
      <p:sp>
        <p:nvSpPr>
          <p:cNvPr id="19" name="Text 6"/>
          <p:cNvSpPr/>
          <p:nvPr/>
        </p:nvSpPr>
        <p:spPr>
          <a:xfrm>
            <a:off x="11649075" y="6429375"/>
            <a:ext cx="37719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11 / 11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0"/>
            <a:ext cx="2857500" cy="2857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667000"/>
            <a:ext cx="5372100" cy="1181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857500"/>
            <a:ext cx="59055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30099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2667000"/>
            <a:ext cx="537210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8575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30099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076700"/>
            <a:ext cx="5372100" cy="1181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267200"/>
            <a:ext cx="504825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500" y="44196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4076700"/>
            <a:ext cx="5372100" cy="1181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267200"/>
            <a:ext cx="504825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4419600"/>
            <a:ext cx="200025" cy="3048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 STATEMENT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543050" y="2857500"/>
            <a:ext cx="4248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Allocation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1543050" y="32004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equipment allocation is slow and error-prone, leading to resource conflicts and inefficient utilization.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7143750" y="2857500"/>
            <a:ext cx="5097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Automated Reminders</a:t>
            </a:r>
            <a:endParaRPr lang="en-US" sz="1500" dirty="0"/>
          </a:p>
        </p:txBody>
      </p:sp>
      <p:sp>
        <p:nvSpPr>
          <p:cNvPr id="21" name="Text 4"/>
          <p:cNvSpPr/>
          <p:nvPr/>
        </p:nvSpPr>
        <p:spPr>
          <a:xfrm>
            <a:off x="7143750" y="3200400"/>
            <a:ext cx="42481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automated overdue reminders result in missed deadlines and potential equipment shortages.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1457325" y="4267200"/>
            <a:ext cx="5200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Inaccuracy</a:t>
            </a:r>
            <a:endParaRPr lang="en-US" sz="1500" dirty="0"/>
          </a:p>
        </p:txBody>
      </p:sp>
      <p:sp>
        <p:nvSpPr>
          <p:cNvPr id="23" name="Text 6"/>
          <p:cNvSpPr/>
          <p:nvPr/>
        </p:nvSpPr>
        <p:spPr>
          <a:xfrm>
            <a:off x="1457325" y="4610100"/>
            <a:ext cx="43338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Inventory not updated in real-time causes discrepancies between recorded and actual equipment status.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7058025" y="4267200"/>
            <a:ext cx="5200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Scalability</a:t>
            </a:r>
            <a:endParaRPr lang="en-US" sz="1500" dirty="0"/>
          </a:p>
        </p:txBody>
      </p:sp>
      <p:sp>
        <p:nvSpPr>
          <p:cNvPr id="25" name="Text 8"/>
          <p:cNvSpPr/>
          <p:nvPr/>
        </p:nvSpPr>
        <p:spPr>
          <a:xfrm>
            <a:off x="7058025" y="4610100"/>
            <a:ext cx="43338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of scalable event-driven solution prevents efficient management of growing equipment demands.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11668125" y="6429375"/>
            <a:ext cx="35433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 / 11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3530501" cy="1581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725" y="17907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550" y="187642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601" y="1600200"/>
            <a:ext cx="3530650" cy="1581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7726" y="17907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551" y="18764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1750" y="1600200"/>
            <a:ext cx="3530501" cy="15811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8876" y="17907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4126" y="1876425"/>
            <a:ext cx="2857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371850"/>
            <a:ext cx="3530501" cy="15811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6725" y="35623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0550" y="364807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30601" y="3371850"/>
            <a:ext cx="3530650" cy="15811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57726" y="35623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95839" y="3648075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51750" y="3371850"/>
            <a:ext cx="3530501" cy="15811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78876" y="356235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02701" y="3648075"/>
            <a:ext cx="22860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&amp; APPROACH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477595" y="2419350"/>
            <a:ext cx="17945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Framework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083260" y="2762250"/>
            <a:ext cx="2583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 API for CRUD operations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5781526" y="2419350"/>
            <a:ext cx="62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Kafka</a:t>
            </a:r>
            <a:endParaRPr lang="en-US" sz="1500" dirty="0"/>
          </a:p>
        </p:txBody>
      </p:sp>
      <p:sp>
        <p:nvSpPr>
          <p:cNvPr id="27" name="Text 4"/>
          <p:cNvSpPr/>
          <p:nvPr/>
        </p:nvSpPr>
        <p:spPr>
          <a:xfrm>
            <a:off x="5244316" y="2762250"/>
            <a:ext cx="1703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Event-driven design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9548396" y="2419350"/>
            <a:ext cx="5372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</a:t>
            </a:r>
            <a:endParaRPr lang="en-US" sz="1500" dirty="0"/>
          </a:p>
        </p:txBody>
      </p:sp>
      <p:sp>
        <p:nvSpPr>
          <p:cNvPr id="29" name="Text 6"/>
          <p:cNvSpPr/>
          <p:nvPr/>
        </p:nvSpPr>
        <p:spPr>
          <a:xfrm>
            <a:off x="9068336" y="2762250"/>
            <a:ext cx="14973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Async processing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1814780" y="4191000"/>
            <a:ext cx="1120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Scheduler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1689050" y="4533900"/>
            <a:ext cx="137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Overdue checks</a:t>
            </a:r>
            <a:endParaRPr lang="en-US" sz="1200" dirty="0"/>
          </a:p>
        </p:txBody>
      </p:sp>
      <p:sp>
        <p:nvSpPr>
          <p:cNvPr id="32" name="Text 9"/>
          <p:cNvSpPr/>
          <p:nvPr/>
        </p:nvSpPr>
        <p:spPr>
          <a:xfrm>
            <a:off x="5341471" y="4191000"/>
            <a:ext cx="1508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+ Slick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5358616" y="45339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Persistence layer</a:t>
            </a:r>
            <a:endParaRPr lang="en-US" sz="1200" dirty="0"/>
          </a:p>
        </p:txBody>
      </p:sp>
      <p:sp>
        <p:nvSpPr>
          <p:cNvPr id="34" name="Text 11"/>
          <p:cNvSpPr/>
          <p:nvPr/>
        </p:nvSpPr>
        <p:spPr>
          <a:xfrm>
            <a:off x="8759726" y="4191000"/>
            <a:ext cx="2114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 Notifications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9422666" y="4533900"/>
            <a:ext cx="7886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Via SMTP</a:t>
            </a:r>
            <a:endParaRPr lang="en-US" sz="1200" dirty="0"/>
          </a:p>
        </p:txBody>
      </p:sp>
      <p:sp>
        <p:nvSpPr>
          <p:cNvPr id="36" name="Text 13"/>
          <p:cNvSpPr/>
          <p:nvPr/>
        </p:nvSpPr>
        <p:spPr>
          <a:xfrm>
            <a:off x="11668125" y="6429375"/>
            <a:ext cx="35433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/ 11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 DIAGRAM</a:t>
            </a:r>
            <a:endParaRPr lang="en-US" sz="2700" dirty="0"/>
          </a:p>
        </p:txBody>
      </p:sp>
      <p:sp>
        <p:nvSpPr>
          <p:cNvPr id="40" name="Text 22"/>
          <p:cNvSpPr/>
          <p:nvPr/>
        </p:nvSpPr>
        <p:spPr>
          <a:xfrm>
            <a:off x="11649075" y="6429375"/>
            <a:ext cx="37719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 / 11</a:t>
            </a:r>
            <a:endParaRPr lang="en-US" sz="105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795873-8D28-5BD9-4E53-3DF16FAC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413" y="179000"/>
            <a:ext cx="4757737" cy="6250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14464"/>
            <a:ext cx="11412856" cy="4757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486400"/>
            <a:ext cx="10972800" cy="5334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FLOW DIAGRAM</a:t>
            </a:r>
            <a:endParaRPr lang="en-US" sz="2700" dirty="0"/>
          </a:p>
        </p:txBody>
      </p:sp>
      <p:sp>
        <p:nvSpPr>
          <p:cNvPr id="10" name="Text 2"/>
          <p:cNvSpPr/>
          <p:nvPr/>
        </p:nvSpPr>
        <p:spPr>
          <a:xfrm>
            <a:off x="11668125" y="6429375"/>
            <a:ext cx="35433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 / 11</a:t>
            </a:r>
            <a:endParaRPr lang="en-US" sz="10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C3D016-71EC-D426-73DF-CEBE1AE33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5937" y="1605085"/>
            <a:ext cx="2874963" cy="4474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609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ARCHITECTURE DIAGRAM</a:t>
            </a:r>
            <a:endParaRPr lang="en-US" sz="2700" dirty="0"/>
          </a:p>
        </p:txBody>
      </p:sp>
      <p:sp>
        <p:nvSpPr>
          <p:cNvPr id="42" name="Text 14"/>
          <p:cNvSpPr/>
          <p:nvPr/>
        </p:nvSpPr>
        <p:spPr>
          <a:xfrm>
            <a:off x="11658600" y="6429375"/>
            <a:ext cx="3657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 / 11</a:t>
            </a:r>
            <a:endParaRPr lang="en-US" sz="105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EF9501-D54D-8CC5-527B-D15CEFC4F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308" y="1293948"/>
            <a:ext cx="5818910" cy="48320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00200"/>
            <a:ext cx="5181600" cy="800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752600"/>
            <a:ext cx="419100" cy="495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8669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52700"/>
            <a:ext cx="5181600" cy="800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705100"/>
            <a:ext cx="419100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" y="28194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505200"/>
            <a:ext cx="5181600" cy="800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657600"/>
            <a:ext cx="466725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377190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457700"/>
            <a:ext cx="5181600" cy="800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4610100"/>
            <a:ext cx="400050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6300" y="472440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095500"/>
            <a:ext cx="5181600" cy="3657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2400300"/>
            <a:ext cx="2438400" cy="1028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0" y="2552700"/>
            <a:ext cx="23812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39200" y="2400300"/>
            <a:ext cx="2438400" cy="1028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1600" y="25527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2095500"/>
            <a:ext cx="5181600" cy="3657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5600" y="4953000"/>
            <a:ext cx="4572000" cy="495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2825" y="5067300"/>
            <a:ext cx="219075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 PLAN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1333500" y="1752600"/>
            <a:ext cx="27336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Monolith</a:t>
            </a:r>
            <a:endParaRPr lang="en-US" sz="1350" dirty="0"/>
          </a:p>
        </p:txBody>
      </p:sp>
      <p:sp>
        <p:nvSpPr>
          <p:cNvPr id="26" name="Text 2"/>
          <p:cNvSpPr/>
          <p:nvPr/>
        </p:nvSpPr>
        <p:spPr>
          <a:xfrm>
            <a:off x="1333500" y="2019300"/>
            <a:ext cx="32804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locally on application server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333500" y="2705100"/>
            <a:ext cx="28917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Kafka Broker</a:t>
            </a:r>
            <a:endParaRPr lang="en-US" sz="1350" dirty="0"/>
          </a:p>
        </p:txBody>
      </p:sp>
      <p:sp>
        <p:nvSpPr>
          <p:cNvPr id="28" name="Text 4"/>
          <p:cNvSpPr/>
          <p:nvPr/>
        </p:nvSpPr>
        <p:spPr>
          <a:xfrm>
            <a:off x="1333500" y="2971800"/>
            <a:ext cx="2891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Hosted locally as message broker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1381125" y="3657600"/>
            <a:ext cx="3600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 Microservice</a:t>
            </a:r>
            <a:endParaRPr lang="en-US" sz="1350" dirty="0"/>
          </a:p>
        </p:txBody>
      </p:sp>
      <p:sp>
        <p:nvSpPr>
          <p:cNvPr id="30" name="Text 6"/>
          <p:cNvSpPr/>
          <p:nvPr/>
        </p:nvSpPr>
        <p:spPr>
          <a:xfrm>
            <a:off x="1381125" y="3924300"/>
            <a:ext cx="3600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separately for async processing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1314450" y="4610100"/>
            <a:ext cx="29832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Database</a:t>
            </a:r>
            <a:endParaRPr lang="en-US" sz="1350" dirty="0"/>
          </a:p>
        </p:txBody>
      </p:sp>
      <p:sp>
        <p:nvSpPr>
          <p:cNvPr id="32" name="Text 8"/>
          <p:cNvSpPr/>
          <p:nvPr/>
        </p:nvSpPr>
        <p:spPr>
          <a:xfrm>
            <a:off x="1314450" y="4876800"/>
            <a:ext cx="29832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Persistent storage for system data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7210425" y="2571750"/>
            <a:ext cx="1245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Local Machine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6972300" y="28956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Monolith</a:t>
            </a:r>
            <a:endParaRPr lang="en-US" sz="1050" dirty="0"/>
          </a:p>
        </p:txBody>
      </p:sp>
      <p:sp>
        <p:nvSpPr>
          <p:cNvPr id="35" name="Text 11"/>
          <p:cNvSpPr/>
          <p:nvPr/>
        </p:nvSpPr>
        <p:spPr>
          <a:xfrm>
            <a:off x="6972300" y="30861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Kafka Broker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9296400" y="257175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Remote Server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9105900" y="28956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 Microservice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9105900" y="3086100"/>
            <a:ext cx="2423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Database</a:t>
            </a:r>
            <a:endParaRPr lang="en-US" sz="1050" dirty="0"/>
          </a:p>
        </p:txBody>
      </p:sp>
      <p:sp>
        <p:nvSpPr>
          <p:cNvPr id="39" name="Text 15"/>
          <p:cNvSpPr/>
          <p:nvPr/>
        </p:nvSpPr>
        <p:spPr>
          <a:xfrm>
            <a:off x="7696200" y="5086350"/>
            <a:ext cx="35090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Communication via Kafka Topics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11658600" y="6429375"/>
            <a:ext cx="3657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 / 11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2700" dirty="0"/>
          </a:p>
        </p:txBody>
      </p:sp>
      <p:sp>
        <p:nvSpPr>
          <p:cNvPr id="49" name="Text 23"/>
          <p:cNvSpPr/>
          <p:nvPr/>
        </p:nvSpPr>
        <p:spPr>
          <a:xfrm>
            <a:off x="11658600" y="6429375"/>
            <a:ext cx="3657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 / 11</a:t>
            </a:r>
            <a:endParaRPr lang="en-US" sz="1050" dirty="0"/>
          </a:p>
        </p:txBody>
      </p:sp>
      <p:pic>
        <p:nvPicPr>
          <p:cNvPr id="51" name="Content Placeholder 3">
            <a:extLst>
              <a:ext uri="{FF2B5EF4-FFF2-40B4-BE49-F238E27FC236}">
                <a16:creationId xmlns:a16="http://schemas.microsoft.com/office/drawing/2014/main" id="{18CBB1DC-3A00-FA4F-40C6-C894F4998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57301"/>
            <a:ext cx="2519363" cy="2438554"/>
          </a:xfrm>
          <a:prstGeom prst="rect">
            <a:avLst/>
          </a:prstGeom>
        </p:spPr>
      </p:pic>
      <p:pic>
        <p:nvPicPr>
          <p:cNvPr id="52" name="Content Placeholder 3">
            <a:extLst>
              <a:ext uri="{FF2B5EF4-FFF2-40B4-BE49-F238E27FC236}">
                <a16:creationId xmlns:a16="http://schemas.microsoft.com/office/drawing/2014/main" id="{AD31FF41-4CCF-7E04-A6B1-1963BF7E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783" y="1257302"/>
            <a:ext cx="2414970" cy="2438554"/>
          </a:xfrm>
          <a:prstGeom prst="rect">
            <a:avLst/>
          </a:prstGeom>
        </p:spPr>
      </p:pic>
      <p:pic>
        <p:nvPicPr>
          <p:cNvPr id="58" name="Content Placeholder 3">
            <a:extLst>
              <a:ext uri="{FF2B5EF4-FFF2-40B4-BE49-F238E27FC236}">
                <a16:creationId xmlns:a16="http://schemas.microsoft.com/office/drawing/2014/main" id="{AFD37BE1-087F-D47C-B886-897895993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573" y="1257301"/>
            <a:ext cx="2498822" cy="2438554"/>
          </a:xfrm>
          <a:prstGeom prst="rect">
            <a:avLst/>
          </a:prstGeom>
        </p:spPr>
      </p:pic>
      <p:pic>
        <p:nvPicPr>
          <p:cNvPr id="61" name="Content Placeholder 3">
            <a:extLst>
              <a:ext uri="{FF2B5EF4-FFF2-40B4-BE49-F238E27FC236}">
                <a16:creationId xmlns:a16="http://schemas.microsoft.com/office/drawing/2014/main" id="{257BB3DA-C6E4-8419-755D-09BD68B91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2903" y="1257301"/>
            <a:ext cx="2498822" cy="243855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8A77E0B-C01D-1E37-ED39-C76EC9992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553" y="4208785"/>
            <a:ext cx="7772400" cy="16381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04900"/>
            <a:ext cx="7620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76400"/>
            <a:ext cx="5372100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828800"/>
            <a:ext cx="685800" cy="685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9431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676400"/>
            <a:ext cx="5372100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828800"/>
            <a:ext cx="466725" cy="495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1943100"/>
            <a:ext cx="23812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276600"/>
            <a:ext cx="5372100" cy="1371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429000"/>
            <a:ext cx="419100" cy="495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35433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276600"/>
            <a:ext cx="5372100" cy="1371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00" y="3429000"/>
            <a:ext cx="419100" cy="495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54330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876800"/>
            <a:ext cx="537210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029200"/>
            <a:ext cx="466725" cy="495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5143500"/>
            <a:ext cx="23812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4876800"/>
            <a:ext cx="5372100" cy="1371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62700" y="5029200"/>
            <a:ext cx="400050" cy="4953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5143500"/>
            <a:ext cx="171450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609600"/>
            <a:ext cx="10972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FEATURES IMPLEMENTED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1600200" y="1828800"/>
            <a:ext cx="4229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1600200" y="2133600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Case classes for immutable data models and JSON formats for serialization.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6981825" y="1828800"/>
            <a:ext cx="44481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 Actors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6981825" y="2133600"/>
            <a:ext cx="44481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Notification, Inventory, and Router actors for concurrent processing.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1333500" y="34290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Akka Scheduling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1333500" y="3733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Scheduled tasks for periodic overdue alerts and system checks.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6934200" y="3429000"/>
            <a:ext cx="4495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Kafka</a:t>
            </a:r>
            <a:endParaRPr lang="en-US" sz="1500" dirty="0"/>
          </a:p>
        </p:txBody>
      </p:sp>
      <p:sp>
        <p:nvSpPr>
          <p:cNvPr id="30" name="Text 8"/>
          <p:cNvSpPr/>
          <p:nvPr/>
        </p:nvSpPr>
        <p:spPr>
          <a:xfrm>
            <a:off x="6934200" y="37338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Producer and consumer for event-driven communication between components.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1381125" y="5029200"/>
            <a:ext cx="44481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 Framework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1381125" y="5334000"/>
            <a:ext cx="444817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MVC controllers and routing for RESTful APIs and web interface.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915150" y="50292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Slick MySQL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6915150" y="5334000"/>
            <a:ext cx="49149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DAO layer for type-safe database operations with MySQL.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11658600" y="6429375"/>
            <a:ext cx="365760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A0E4E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 / 11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396</Words>
  <Application>Microsoft Macintosh PowerPoint</Application>
  <PresentationFormat>Widescreen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Montserrat</vt:lpstr>
      <vt:lpstr>Open Sans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RAC IT</cp:lastModifiedBy>
  <cp:revision>8</cp:revision>
  <dcterms:created xsi:type="dcterms:W3CDTF">2025-11-26T18:43:57Z</dcterms:created>
  <dcterms:modified xsi:type="dcterms:W3CDTF">2025-11-27T10:41:32Z</dcterms:modified>
</cp:coreProperties>
</file>